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9"/>
  </p:notesMasterIdLst>
  <p:sldIdLst>
    <p:sldId id="287" r:id="rId3"/>
    <p:sldId id="328" r:id="rId4"/>
    <p:sldId id="330" r:id="rId5"/>
    <p:sldId id="316" r:id="rId6"/>
    <p:sldId id="323" r:id="rId7"/>
    <p:sldId id="317" r:id="rId8"/>
    <p:sldId id="319" r:id="rId9"/>
    <p:sldId id="318" r:id="rId10"/>
    <p:sldId id="320" r:id="rId11"/>
    <p:sldId id="321" r:id="rId12"/>
    <p:sldId id="322" r:id="rId13"/>
    <p:sldId id="325" r:id="rId14"/>
    <p:sldId id="326" r:id="rId15"/>
    <p:sldId id="324" r:id="rId16"/>
    <p:sldId id="329" r:id="rId17"/>
    <p:sldId id="315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9F32D"/>
    <a:srgbClr val="44DC52"/>
    <a:srgbClr val="6DFA26"/>
    <a:srgbClr val="255F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52" autoAdjust="0"/>
  </p:normalViewPr>
  <p:slideViewPr>
    <p:cSldViewPr snapToGrid="0">
      <p:cViewPr varScale="1"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B9CE2-5FC7-4253-89FA-116BEAB4D659}" type="doc">
      <dgm:prSet loTypeId="urn:microsoft.com/office/officeart/2005/8/layout/radial6" loCatId="cycle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C161556F-B8C7-4C77-BA9D-1B31E0862DC8}">
      <dgm:prSet phldrT="[Texto]"/>
      <dgm:spPr/>
      <dgm:t>
        <a:bodyPr/>
        <a:lstStyle/>
        <a:p>
          <a:r>
            <a:rPr lang="pt-BR" dirty="0" smtClean="0"/>
            <a:t>NOSSA CASA É COMUM!</a:t>
          </a:r>
          <a:endParaRPr lang="pt-BR" dirty="0"/>
        </a:p>
      </dgm:t>
    </dgm:pt>
    <dgm:pt modelId="{A4307B7F-D4EF-4A78-9B26-56813AFDC020}" type="parTrans" cxnId="{EEF71DCB-2760-4475-AEE6-1B57F430E080}">
      <dgm:prSet/>
      <dgm:spPr/>
      <dgm:t>
        <a:bodyPr/>
        <a:lstStyle/>
        <a:p>
          <a:endParaRPr lang="pt-BR"/>
        </a:p>
      </dgm:t>
    </dgm:pt>
    <dgm:pt modelId="{E26E1816-DE85-40ED-BB64-B05C1A7F9955}" type="sibTrans" cxnId="{EEF71DCB-2760-4475-AEE6-1B57F430E080}">
      <dgm:prSet/>
      <dgm:spPr/>
      <dgm:t>
        <a:bodyPr/>
        <a:lstStyle/>
        <a:p>
          <a:endParaRPr lang="pt-BR"/>
        </a:p>
      </dgm:t>
    </dgm:pt>
    <dgm:pt modelId="{B681DEB3-35DD-449B-9F3D-CDA2A7EDF7C0}">
      <dgm:prSet phldrT="[Texto]"/>
      <dgm:spPr/>
      <dgm:t>
        <a:bodyPr/>
        <a:lstStyle/>
        <a:p>
          <a:r>
            <a:rPr lang="pt-BR" dirty="0" smtClean="0"/>
            <a:t>O que posso fazer?</a:t>
          </a:r>
          <a:endParaRPr lang="pt-BR" dirty="0"/>
        </a:p>
      </dgm:t>
    </dgm:pt>
    <dgm:pt modelId="{6CE37BDA-1F5F-42D7-BC8C-0C67B419B37E}" type="parTrans" cxnId="{99DA4EEE-4315-4A86-9E6D-92E19F96BBD3}">
      <dgm:prSet/>
      <dgm:spPr/>
      <dgm:t>
        <a:bodyPr/>
        <a:lstStyle/>
        <a:p>
          <a:endParaRPr lang="pt-BR"/>
        </a:p>
      </dgm:t>
    </dgm:pt>
    <dgm:pt modelId="{195DA87F-D059-4A8C-86EE-23F0408F3042}" type="sibTrans" cxnId="{99DA4EEE-4315-4A86-9E6D-92E19F96BBD3}">
      <dgm:prSet/>
      <dgm:spPr/>
      <dgm:t>
        <a:bodyPr/>
        <a:lstStyle/>
        <a:p>
          <a:endParaRPr lang="pt-BR"/>
        </a:p>
      </dgm:t>
    </dgm:pt>
    <dgm:pt modelId="{8FE6176E-89F2-4DC5-B650-87EA87BED448}">
      <dgm:prSet phldrT="[Texto]"/>
      <dgm:spPr/>
      <dgm:t>
        <a:bodyPr/>
        <a:lstStyle/>
        <a:p>
          <a:r>
            <a:rPr lang="pt-BR" dirty="0" smtClean="0"/>
            <a:t>Como posso fazer?</a:t>
          </a:r>
          <a:endParaRPr lang="pt-BR" dirty="0"/>
        </a:p>
      </dgm:t>
    </dgm:pt>
    <dgm:pt modelId="{14E1F94F-420F-49A6-937D-798545FFBDC1}" type="parTrans" cxnId="{EB8D3AC2-6B67-43C4-B160-AC9C2E61AE0F}">
      <dgm:prSet/>
      <dgm:spPr/>
      <dgm:t>
        <a:bodyPr/>
        <a:lstStyle/>
        <a:p>
          <a:endParaRPr lang="pt-BR"/>
        </a:p>
      </dgm:t>
    </dgm:pt>
    <dgm:pt modelId="{5B199D27-FF05-45C9-945E-10B852E223F3}" type="sibTrans" cxnId="{EB8D3AC2-6B67-43C4-B160-AC9C2E61AE0F}">
      <dgm:prSet/>
      <dgm:spPr/>
      <dgm:t>
        <a:bodyPr/>
        <a:lstStyle/>
        <a:p>
          <a:endParaRPr lang="pt-BR"/>
        </a:p>
      </dgm:t>
    </dgm:pt>
    <dgm:pt modelId="{04B499F0-871D-47D1-A6E5-AF5DFD70CB8E}">
      <dgm:prSet phldrT="[Texto]"/>
      <dgm:spPr/>
      <dgm:t>
        <a:bodyPr/>
        <a:lstStyle/>
        <a:p>
          <a:r>
            <a:rPr lang="pt-BR" dirty="0" smtClean="0"/>
            <a:t>Onde posso fazer?</a:t>
          </a:r>
          <a:endParaRPr lang="pt-BR" dirty="0"/>
        </a:p>
      </dgm:t>
    </dgm:pt>
    <dgm:pt modelId="{B6D4EC6B-A8F9-42C4-9F74-F68CF94BC6DA}" type="parTrans" cxnId="{1ABE0A28-5C70-4254-A8E5-66BCDD9488B9}">
      <dgm:prSet/>
      <dgm:spPr/>
      <dgm:t>
        <a:bodyPr/>
        <a:lstStyle/>
        <a:p>
          <a:endParaRPr lang="pt-BR"/>
        </a:p>
      </dgm:t>
    </dgm:pt>
    <dgm:pt modelId="{CE67E044-635B-4A7A-B7DF-59C76856CDB3}" type="sibTrans" cxnId="{1ABE0A28-5C70-4254-A8E5-66BCDD9488B9}">
      <dgm:prSet/>
      <dgm:spPr/>
      <dgm:t>
        <a:bodyPr/>
        <a:lstStyle/>
        <a:p>
          <a:endParaRPr lang="pt-BR"/>
        </a:p>
      </dgm:t>
    </dgm:pt>
    <dgm:pt modelId="{19AC6A88-9C3D-4037-AA6B-145350D457B2}">
      <dgm:prSet phldrT="[Texto]"/>
      <dgm:spPr/>
      <dgm:t>
        <a:bodyPr/>
        <a:lstStyle/>
        <a:p>
          <a:endParaRPr lang="pt-BR" dirty="0"/>
        </a:p>
      </dgm:t>
    </dgm:pt>
    <dgm:pt modelId="{7BB23EC9-B2A3-41A1-951C-067C2D809EFF}" type="parTrans" cxnId="{DB66C46F-ABD2-4059-9C06-AAD26B6BF247}">
      <dgm:prSet/>
      <dgm:spPr/>
      <dgm:t>
        <a:bodyPr/>
        <a:lstStyle/>
        <a:p>
          <a:endParaRPr lang="pt-BR"/>
        </a:p>
      </dgm:t>
    </dgm:pt>
    <dgm:pt modelId="{F027FBE2-E49F-45DD-9040-CFDB7EDDE2E4}" type="sibTrans" cxnId="{DB66C46F-ABD2-4059-9C06-AAD26B6BF247}">
      <dgm:prSet/>
      <dgm:spPr/>
      <dgm:t>
        <a:bodyPr/>
        <a:lstStyle/>
        <a:p>
          <a:endParaRPr lang="pt-BR"/>
        </a:p>
      </dgm:t>
    </dgm:pt>
    <dgm:pt modelId="{2EB34434-3733-4161-BF70-DC8D561B5B78}" type="pres">
      <dgm:prSet presAssocID="{D41B9CE2-5FC7-4253-89FA-116BEAB4D6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ADB9229-31CA-47EE-BF95-7F40FD06FB1B}" type="pres">
      <dgm:prSet presAssocID="{C161556F-B8C7-4C77-BA9D-1B31E0862DC8}" presName="centerShape" presStyleLbl="node0" presStyleIdx="0" presStyleCnt="1"/>
      <dgm:spPr/>
      <dgm:t>
        <a:bodyPr/>
        <a:lstStyle/>
        <a:p>
          <a:endParaRPr lang="pt-BR"/>
        </a:p>
      </dgm:t>
    </dgm:pt>
    <dgm:pt modelId="{D95007BE-E964-426C-AFF3-C42D4E7CF57F}" type="pres">
      <dgm:prSet presAssocID="{B681DEB3-35DD-449B-9F3D-CDA2A7EDF7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7904AD-D604-47E9-9169-3F0A32CA0177}" type="pres">
      <dgm:prSet presAssocID="{B681DEB3-35DD-449B-9F3D-CDA2A7EDF7C0}" presName="dummy" presStyleCnt="0"/>
      <dgm:spPr/>
    </dgm:pt>
    <dgm:pt modelId="{D6113831-4F1A-46E7-A6A9-08F2A0D35E62}" type="pres">
      <dgm:prSet presAssocID="{195DA87F-D059-4A8C-86EE-23F0408F3042}" presName="sibTrans" presStyleLbl="sibTrans2D1" presStyleIdx="0" presStyleCnt="3"/>
      <dgm:spPr/>
      <dgm:t>
        <a:bodyPr/>
        <a:lstStyle/>
        <a:p>
          <a:endParaRPr lang="pt-BR"/>
        </a:p>
      </dgm:t>
    </dgm:pt>
    <dgm:pt modelId="{7E6C8854-EE12-4B2D-8AA9-927138251233}" type="pres">
      <dgm:prSet presAssocID="{8FE6176E-89F2-4DC5-B650-87EA87BED44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82F6DC-48EA-4C4F-A0D8-F708C0D217B0}" type="pres">
      <dgm:prSet presAssocID="{8FE6176E-89F2-4DC5-B650-87EA87BED448}" presName="dummy" presStyleCnt="0"/>
      <dgm:spPr/>
    </dgm:pt>
    <dgm:pt modelId="{8C1D0201-2FD9-4E50-8F80-BA0D3310BD3C}" type="pres">
      <dgm:prSet presAssocID="{5B199D27-FF05-45C9-945E-10B852E223F3}" presName="sibTrans" presStyleLbl="sibTrans2D1" presStyleIdx="1" presStyleCnt="3"/>
      <dgm:spPr/>
      <dgm:t>
        <a:bodyPr/>
        <a:lstStyle/>
        <a:p>
          <a:endParaRPr lang="pt-BR"/>
        </a:p>
      </dgm:t>
    </dgm:pt>
    <dgm:pt modelId="{D853F049-9A17-4CBC-BD36-F56D77E92166}" type="pres">
      <dgm:prSet presAssocID="{04B499F0-871D-47D1-A6E5-AF5DFD70CB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37111D-8163-430C-AB98-A6A7DD3568DB}" type="pres">
      <dgm:prSet presAssocID="{04B499F0-871D-47D1-A6E5-AF5DFD70CB8E}" presName="dummy" presStyleCnt="0"/>
      <dgm:spPr/>
    </dgm:pt>
    <dgm:pt modelId="{D77D9A20-F16E-48FE-880F-80C93155C685}" type="pres">
      <dgm:prSet presAssocID="{CE67E044-635B-4A7A-B7DF-59C76856CDB3}" presName="sibTrans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EB8D3AC2-6B67-43C4-B160-AC9C2E61AE0F}" srcId="{C161556F-B8C7-4C77-BA9D-1B31E0862DC8}" destId="{8FE6176E-89F2-4DC5-B650-87EA87BED448}" srcOrd="1" destOrd="0" parTransId="{14E1F94F-420F-49A6-937D-798545FFBDC1}" sibTransId="{5B199D27-FF05-45C9-945E-10B852E223F3}"/>
    <dgm:cxn modelId="{F71D1D8B-EC1F-4446-90AA-66A85A9DCB78}" type="presOf" srcId="{B681DEB3-35DD-449B-9F3D-CDA2A7EDF7C0}" destId="{D95007BE-E964-426C-AFF3-C42D4E7CF57F}" srcOrd="0" destOrd="0" presId="urn:microsoft.com/office/officeart/2005/8/layout/radial6"/>
    <dgm:cxn modelId="{A0C34DA4-6066-409B-B866-D6322AC20DFF}" type="presOf" srcId="{8FE6176E-89F2-4DC5-B650-87EA87BED448}" destId="{7E6C8854-EE12-4B2D-8AA9-927138251233}" srcOrd="0" destOrd="0" presId="urn:microsoft.com/office/officeart/2005/8/layout/radial6"/>
    <dgm:cxn modelId="{F6198354-5B7C-4FDC-82D6-21795A724C13}" type="presOf" srcId="{D41B9CE2-5FC7-4253-89FA-116BEAB4D659}" destId="{2EB34434-3733-4161-BF70-DC8D561B5B78}" srcOrd="0" destOrd="0" presId="urn:microsoft.com/office/officeart/2005/8/layout/radial6"/>
    <dgm:cxn modelId="{DB66C46F-ABD2-4059-9C06-AAD26B6BF247}" srcId="{D41B9CE2-5FC7-4253-89FA-116BEAB4D659}" destId="{19AC6A88-9C3D-4037-AA6B-145350D457B2}" srcOrd="1" destOrd="0" parTransId="{7BB23EC9-B2A3-41A1-951C-067C2D809EFF}" sibTransId="{F027FBE2-E49F-45DD-9040-CFDB7EDDE2E4}"/>
    <dgm:cxn modelId="{ED9CA456-597A-4F95-BD55-AB5151DE33BC}" type="presOf" srcId="{C161556F-B8C7-4C77-BA9D-1B31E0862DC8}" destId="{CADB9229-31CA-47EE-BF95-7F40FD06FB1B}" srcOrd="0" destOrd="0" presId="urn:microsoft.com/office/officeart/2005/8/layout/radial6"/>
    <dgm:cxn modelId="{99DA4EEE-4315-4A86-9E6D-92E19F96BBD3}" srcId="{C161556F-B8C7-4C77-BA9D-1B31E0862DC8}" destId="{B681DEB3-35DD-449B-9F3D-CDA2A7EDF7C0}" srcOrd="0" destOrd="0" parTransId="{6CE37BDA-1F5F-42D7-BC8C-0C67B419B37E}" sibTransId="{195DA87F-D059-4A8C-86EE-23F0408F3042}"/>
    <dgm:cxn modelId="{344D3872-8189-4669-B300-B7C916EF75ED}" type="presOf" srcId="{195DA87F-D059-4A8C-86EE-23F0408F3042}" destId="{D6113831-4F1A-46E7-A6A9-08F2A0D35E62}" srcOrd="0" destOrd="0" presId="urn:microsoft.com/office/officeart/2005/8/layout/radial6"/>
    <dgm:cxn modelId="{BC409C4F-DCED-4B95-A9B8-C6EECAA360B8}" type="presOf" srcId="{04B499F0-871D-47D1-A6E5-AF5DFD70CB8E}" destId="{D853F049-9A17-4CBC-BD36-F56D77E92166}" srcOrd="0" destOrd="0" presId="urn:microsoft.com/office/officeart/2005/8/layout/radial6"/>
    <dgm:cxn modelId="{EEF71DCB-2760-4475-AEE6-1B57F430E080}" srcId="{D41B9CE2-5FC7-4253-89FA-116BEAB4D659}" destId="{C161556F-B8C7-4C77-BA9D-1B31E0862DC8}" srcOrd="0" destOrd="0" parTransId="{A4307B7F-D4EF-4A78-9B26-56813AFDC020}" sibTransId="{E26E1816-DE85-40ED-BB64-B05C1A7F9955}"/>
    <dgm:cxn modelId="{36C25815-A6AE-4333-95FF-7D493663DDE9}" type="presOf" srcId="{5B199D27-FF05-45C9-945E-10B852E223F3}" destId="{8C1D0201-2FD9-4E50-8F80-BA0D3310BD3C}" srcOrd="0" destOrd="0" presId="urn:microsoft.com/office/officeart/2005/8/layout/radial6"/>
    <dgm:cxn modelId="{1ABE0A28-5C70-4254-A8E5-66BCDD9488B9}" srcId="{C161556F-B8C7-4C77-BA9D-1B31E0862DC8}" destId="{04B499F0-871D-47D1-A6E5-AF5DFD70CB8E}" srcOrd="2" destOrd="0" parTransId="{B6D4EC6B-A8F9-42C4-9F74-F68CF94BC6DA}" sibTransId="{CE67E044-635B-4A7A-B7DF-59C76856CDB3}"/>
    <dgm:cxn modelId="{45890FD7-2918-4476-96CD-211241EEE0A3}" type="presOf" srcId="{CE67E044-635B-4A7A-B7DF-59C76856CDB3}" destId="{D77D9A20-F16E-48FE-880F-80C93155C685}" srcOrd="0" destOrd="0" presId="urn:microsoft.com/office/officeart/2005/8/layout/radial6"/>
    <dgm:cxn modelId="{F39505AB-6D4D-4A15-AC46-AA656B3954C8}" type="presParOf" srcId="{2EB34434-3733-4161-BF70-DC8D561B5B78}" destId="{CADB9229-31CA-47EE-BF95-7F40FD06FB1B}" srcOrd="0" destOrd="0" presId="urn:microsoft.com/office/officeart/2005/8/layout/radial6"/>
    <dgm:cxn modelId="{6AC0531F-4190-44E8-8B39-46BFFC332F76}" type="presParOf" srcId="{2EB34434-3733-4161-BF70-DC8D561B5B78}" destId="{D95007BE-E964-426C-AFF3-C42D4E7CF57F}" srcOrd="1" destOrd="0" presId="urn:microsoft.com/office/officeart/2005/8/layout/radial6"/>
    <dgm:cxn modelId="{9D37ED21-EAF9-4E3C-BCAE-D170CCF88259}" type="presParOf" srcId="{2EB34434-3733-4161-BF70-DC8D561B5B78}" destId="{C17904AD-D604-47E9-9169-3F0A32CA0177}" srcOrd="2" destOrd="0" presId="urn:microsoft.com/office/officeart/2005/8/layout/radial6"/>
    <dgm:cxn modelId="{94042BCF-8826-413E-8C9C-591C8B553A7A}" type="presParOf" srcId="{2EB34434-3733-4161-BF70-DC8D561B5B78}" destId="{D6113831-4F1A-46E7-A6A9-08F2A0D35E62}" srcOrd="3" destOrd="0" presId="urn:microsoft.com/office/officeart/2005/8/layout/radial6"/>
    <dgm:cxn modelId="{9B75B77A-E7ED-4698-BC76-B01218911042}" type="presParOf" srcId="{2EB34434-3733-4161-BF70-DC8D561B5B78}" destId="{7E6C8854-EE12-4B2D-8AA9-927138251233}" srcOrd="4" destOrd="0" presId="urn:microsoft.com/office/officeart/2005/8/layout/radial6"/>
    <dgm:cxn modelId="{BA740695-118D-42F4-A230-FFCC6BB03D34}" type="presParOf" srcId="{2EB34434-3733-4161-BF70-DC8D561B5B78}" destId="{7E82F6DC-48EA-4C4F-A0D8-F708C0D217B0}" srcOrd="5" destOrd="0" presId="urn:microsoft.com/office/officeart/2005/8/layout/radial6"/>
    <dgm:cxn modelId="{B30AF0BC-3DA0-4C3D-A8AF-B4D52CA0E64B}" type="presParOf" srcId="{2EB34434-3733-4161-BF70-DC8D561B5B78}" destId="{8C1D0201-2FD9-4E50-8F80-BA0D3310BD3C}" srcOrd="6" destOrd="0" presId="urn:microsoft.com/office/officeart/2005/8/layout/radial6"/>
    <dgm:cxn modelId="{680D3EA6-0785-4BBA-A4B3-F9FFA0B97FBD}" type="presParOf" srcId="{2EB34434-3733-4161-BF70-DC8D561B5B78}" destId="{D853F049-9A17-4CBC-BD36-F56D77E92166}" srcOrd="7" destOrd="0" presId="urn:microsoft.com/office/officeart/2005/8/layout/radial6"/>
    <dgm:cxn modelId="{3325B3BA-AA7F-423D-9041-F5D14063DD35}" type="presParOf" srcId="{2EB34434-3733-4161-BF70-DC8D561B5B78}" destId="{BB37111D-8163-430C-AB98-A6A7DD3568DB}" srcOrd="8" destOrd="0" presId="urn:microsoft.com/office/officeart/2005/8/layout/radial6"/>
    <dgm:cxn modelId="{043FD50D-A629-4D3D-B532-BFA581A11F87}" type="presParOf" srcId="{2EB34434-3733-4161-BF70-DC8D561B5B78}" destId="{D77D9A20-F16E-48FE-880F-80C93155C685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7D9A20-F16E-48FE-880F-80C93155C685}">
      <dsp:nvSpPr>
        <dsp:cNvPr id="0" name=""/>
        <dsp:cNvSpPr/>
      </dsp:nvSpPr>
      <dsp:spPr>
        <a:xfrm>
          <a:off x="2462009" y="615784"/>
          <a:ext cx="4097151" cy="4097151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1D0201-2FD9-4E50-8F80-BA0D3310BD3C}">
      <dsp:nvSpPr>
        <dsp:cNvPr id="0" name=""/>
        <dsp:cNvSpPr/>
      </dsp:nvSpPr>
      <dsp:spPr>
        <a:xfrm>
          <a:off x="2462009" y="615784"/>
          <a:ext cx="4097151" cy="4097151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113831-4F1A-46E7-A6A9-08F2A0D35E62}">
      <dsp:nvSpPr>
        <dsp:cNvPr id="0" name=""/>
        <dsp:cNvSpPr/>
      </dsp:nvSpPr>
      <dsp:spPr>
        <a:xfrm>
          <a:off x="2462009" y="615784"/>
          <a:ext cx="4097151" cy="4097151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DB9229-31CA-47EE-BF95-7F40FD06FB1B}">
      <dsp:nvSpPr>
        <dsp:cNvPr id="0" name=""/>
        <dsp:cNvSpPr/>
      </dsp:nvSpPr>
      <dsp:spPr>
        <a:xfrm>
          <a:off x="3566841" y="1720617"/>
          <a:ext cx="1887486" cy="1887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NOSSA CASA É COMUM!</a:t>
          </a:r>
          <a:endParaRPr lang="pt-BR" sz="2500" kern="1200" dirty="0"/>
        </a:p>
      </dsp:txBody>
      <dsp:txXfrm>
        <a:off x="3566841" y="1720617"/>
        <a:ext cx="1887486" cy="1887486"/>
      </dsp:txXfrm>
    </dsp:sp>
    <dsp:sp modelId="{D95007BE-E964-426C-AFF3-C42D4E7CF57F}">
      <dsp:nvSpPr>
        <dsp:cNvPr id="0" name=""/>
        <dsp:cNvSpPr/>
      </dsp:nvSpPr>
      <dsp:spPr>
        <a:xfrm>
          <a:off x="3849964" y="2729"/>
          <a:ext cx="1321240" cy="13212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O que posso fazer?</a:t>
          </a:r>
          <a:endParaRPr lang="pt-BR" sz="2100" kern="1200" dirty="0"/>
        </a:p>
      </dsp:txBody>
      <dsp:txXfrm>
        <a:off x="3849964" y="2729"/>
        <a:ext cx="1321240" cy="1321240"/>
      </dsp:txXfrm>
    </dsp:sp>
    <dsp:sp modelId="{7E6C8854-EE12-4B2D-8AA9-927138251233}">
      <dsp:nvSpPr>
        <dsp:cNvPr id="0" name=""/>
        <dsp:cNvSpPr/>
      </dsp:nvSpPr>
      <dsp:spPr>
        <a:xfrm>
          <a:off x="5582891" y="3004245"/>
          <a:ext cx="1321240" cy="13212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Como posso fazer?</a:t>
          </a:r>
          <a:endParaRPr lang="pt-BR" sz="2100" kern="1200" dirty="0"/>
        </a:p>
      </dsp:txBody>
      <dsp:txXfrm>
        <a:off x="5582891" y="3004245"/>
        <a:ext cx="1321240" cy="1321240"/>
      </dsp:txXfrm>
    </dsp:sp>
    <dsp:sp modelId="{D853F049-9A17-4CBC-BD36-F56D77E92166}">
      <dsp:nvSpPr>
        <dsp:cNvPr id="0" name=""/>
        <dsp:cNvSpPr/>
      </dsp:nvSpPr>
      <dsp:spPr>
        <a:xfrm>
          <a:off x="2117038" y="3004245"/>
          <a:ext cx="1321240" cy="13212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Onde posso fazer?</a:t>
          </a:r>
          <a:endParaRPr lang="pt-BR" sz="2100" kern="1200" dirty="0"/>
        </a:p>
      </dsp:txBody>
      <dsp:txXfrm>
        <a:off x="2117038" y="3004245"/>
        <a:ext cx="1321240" cy="1321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1FE5D-04BA-4072-A56F-BFDFC40B694A}" type="datetimeFigureOut">
              <a:rPr lang="pt-BR" smtClean="0"/>
              <a:pPr/>
              <a:t>07/12/2017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568D4-C1EC-4773-B147-1AB5455918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0257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68D4-C1EC-4773-B147-1AB54559180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5700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F7C5-3190-4A70-982C-63D38DD581C4}" type="datetimeFigureOut">
              <a:rPr lang="pt-BR" smtClean="0"/>
              <a:pPr/>
              <a:t>07/12/2017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6C5A-B5CE-44C5-9573-37FE3176A8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6004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F7C5-3190-4A70-982C-63D38DD581C4}" type="datetimeFigureOut">
              <a:rPr lang="pt-BR" smtClean="0"/>
              <a:pPr/>
              <a:t>07/12/2017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6C5A-B5CE-44C5-9573-37FE3176A8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0796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F7C5-3190-4A70-982C-63D38DD581C4}" type="datetimeFigureOut">
              <a:rPr lang="pt-BR" smtClean="0"/>
              <a:pPr/>
              <a:t>07/12/2017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6C5A-B5CE-44C5-9573-37FE3176A8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03852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6040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2960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501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975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4620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5539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7466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455F51"/>
                </a:solidFill>
              </a:rPr>
              <a:pPr/>
              <a:t>‹nº›</a:t>
            </a:fld>
            <a:endParaRPr lang="en-US" dirty="0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84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F7C5-3190-4A70-982C-63D38DD581C4}" type="datetimeFigureOut">
              <a:rPr lang="pt-BR" smtClean="0"/>
              <a:pPr/>
              <a:t>07/12/2017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6C5A-B5CE-44C5-9573-37FE3176A8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15930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4462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1416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9279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00013"/>
            <a:ext cx="9144000" cy="1944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708" y="-99392"/>
            <a:ext cx="9144000" cy="792088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76000" endA="3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05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F7C5-3190-4A70-982C-63D38DD581C4}" type="datetimeFigureOut">
              <a:rPr lang="pt-BR" smtClean="0"/>
              <a:pPr/>
              <a:t>07/12/2017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6C5A-B5CE-44C5-9573-37FE3176A8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3723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F7C5-3190-4A70-982C-63D38DD581C4}" type="datetimeFigureOut">
              <a:rPr lang="pt-BR" smtClean="0"/>
              <a:pPr/>
              <a:t>07/12/2017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6C5A-B5CE-44C5-9573-37FE3176A8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9253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F7C5-3190-4A70-982C-63D38DD581C4}" type="datetimeFigureOut">
              <a:rPr lang="pt-BR" smtClean="0"/>
              <a:pPr/>
              <a:t>07/12/2017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6C5A-B5CE-44C5-9573-37FE3176A8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1241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F7C5-3190-4A70-982C-63D38DD581C4}" type="datetimeFigureOut">
              <a:rPr lang="pt-BR" smtClean="0"/>
              <a:pPr/>
              <a:t>07/12/2017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6C5A-B5CE-44C5-9573-37FE3176A8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9576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F7C5-3190-4A70-982C-63D38DD581C4}" type="datetimeFigureOut">
              <a:rPr lang="pt-BR" smtClean="0"/>
              <a:pPr/>
              <a:t>07/12/2017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6C5A-B5CE-44C5-9573-37FE3176A8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979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F7C5-3190-4A70-982C-63D38DD581C4}" type="datetimeFigureOut">
              <a:rPr lang="pt-BR" smtClean="0"/>
              <a:pPr/>
              <a:t>07/12/2017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6C5A-B5CE-44C5-9573-37FE3176A8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0566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F7C5-3190-4A70-982C-63D38DD581C4}" type="datetimeFigureOut">
              <a:rPr lang="pt-BR" smtClean="0"/>
              <a:pPr/>
              <a:t>07/12/2017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6C5A-B5CE-44C5-9573-37FE3176A8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4483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3F7C5-3190-4A70-982C-63D38DD581C4}" type="datetimeFigureOut">
              <a:rPr lang="pt-BR" smtClean="0"/>
              <a:pPr/>
              <a:t>07/12/2017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06C5A-B5CE-44C5-9573-37FE3176A8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6347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98624D31-43A5-475A-80CF-332C9F6DCF35}" type="datetimeFigureOut">
              <a:rPr lang="en-US" smtClean="0"/>
              <a:pPr defTabSz="45720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021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args.com.br/eventos/atualizacao-agronomica-em-agricultura-conservacionista-2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www.sargs.com.br/eventos/atualizacao-agronomica-em-agricultura-conservacionista-2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args.com.br/turma-3/" TargetMode="External"/><Relationship Id="rId5" Type="http://schemas.openxmlformats.org/officeDocument/2006/relationships/hyperlink" Target="http://www.sargs.com.br/turma-2/" TargetMode="External"/><Relationship Id="rId4" Type="http://schemas.openxmlformats.org/officeDocument/2006/relationships/hyperlink" Target="http://www.sargs.com.br/turma-1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115907"/>
            <a:ext cx="9144000" cy="1874514"/>
            <a:chOff x="1515762" y="2372449"/>
            <a:chExt cx="10127479" cy="17791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762" y="2703553"/>
              <a:ext cx="3408781" cy="1072886"/>
            </a:xfrm>
            <a:prstGeom prst="rect">
              <a:avLst/>
            </a:prstGeom>
          </p:spPr>
        </p:pic>
        <p:cxnSp>
          <p:nvCxnSpPr>
            <p:cNvPr id="7" name="Conector reto 6"/>
            <p:cNvCxnSpPr/>
            <p:nvPr/>
          </p:nvCxnSpPr>
          <p:spPr>
            <a:xfrm>
              <a:off x="5262411" y="2372449"/>
              <a:ext cx="0" cy="1735094"/>
            </a:xfrm>
            <a:prstGeom prst="line">
              <a:avLst/>
            </a:prstGeom>
            <a:ln>
              <a:solidFill>
                <a:srgbClr val="4B2C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upo 7"/>
            <p:cNvGrpSpPr/>
            <p:nvPr/>
          </p:nvGrpSpPr>
          <p:grpSpPr>
            <a:xfrm>
              <a:off x="5262412" y="2456249"/>
              <a:ext cx="6380829" cy="1695316"/>
              <a:chOff x="5262412" y="2469477"/>
              <a:chExt cx="6380829" cy="1695316"/>
            </a:xfrm>
          </p:grpSpPr>
          <p:sp>
            <p:nvSpPr>
              <p:cNvPr id="9" name="CaixaDeTexto 8"/>
              <p:cNvSpPr txBox="1"/>
              <p:nvPr/>
            </p:nvSpPr>
            <p:spPr>
              <a:xfrm>
                <a:off x="5262412" y="2469477"/>
                <a:ext cx="6380829" cy="1314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800" b="1" dirty="0">
                    <a:solidFill>
                      <a:srgbClr val="41282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PROGRAMA ESTADUAL DE CONSERVAÇÃO DO SOLO E DA ÁGUA</a:t>
                </a: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7408113" y="3668201"/>
                <a:ext cx="3107180" cy="496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 smtClean="0">
                    <a:solidFill>
                      <a:srgbClr val="41282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Ivo Lessa</a:t>
                </a:r>
              </a:p>
              <a:p>
                <a:r>
                  <a:rPr lang="pt-BR" sz="1400" b="1" dirty="0" smtClean="0">
                    <a:solidFill>
                      <a:srgbClr val="41282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Presidente da SARGS</a:t>
                </a:r>
                <a:endParaRPr lang="pt-BR" sz="1400" b="1" dirty="0">
                  <a:solidFill>
                    <a:srgbClr val="41282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1" name="Grupo 10"/>
          <p:cNvGrpSpPr/>
          <p:nvPr/>
        </p:nvGrpSpPr>
        <p:grpSpPr>
          <a:xfrm>
            <a:off x="42307" y="2762765"/>
            <a:ext cx="9003219" cy="3504815"/>
            <a:chOff x="-73553" y="2008367"/>
            <a:chExt cx="11919360" cy="3363017"/>
          </a:xfrm>
        </p:grpSpPr>
        <p:graphicFrame>
          <p:nvGraphicFramePr>
            <p:cNvPr id="12" name="Obje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139337578"/>
                </p:ext>
              </p:extLst>
            </p:nvPr>
          </p:nvGraphicFramePr>
          <p:xfrm>
            <a:off x="-73553" y="2008367"/>
            <a:ext cx="7616390" cy="3363017"/>
          </p:xfrm>
          <a:graphic>
            <a:graphicData uri="http://schemas.openxmlformats.org/presentationml/2006/ole">
              <p:oleObj spid="_x0000_s3194" r:id="rId5" imgW="16049418" imgH="6010589" progId="">
                <p:embed/>
              </p:oleObj>
            </a:graphicData>
          </a:graphic>
        </p:graphicFrame>
        <p:grpSp>
          <p:nvGrpSpPr>
            <p:cNvPr id="13" name="Grupo 12"/>
            <p:cNvGrpSpPr/>
            <p:nvPr/>
          </p:nvGrpSpPr>
          <p:grpSpPr>
            <a:xfrm>
              <a:off x="7588831" y="2008367"/>
              <a:ext cx="4256976" cy="3342436"/>
              <a:chOff x="7574000" y="1994921"/>
              <a:chExt cx="4496659" cy="3530627"/>
            </a:xfrm>
          </p:grpSpPr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000" y="1994921"/>
                <a:ext cx="2308670" cy="1873424"/>
              </a:xfrm>
              <a:prstGeom prst="rect">
                <a:avLst/>
              </a:prstGeom>
            </p:spPr>
          </p:pic>
          <p:pic>
            <p:nvPicPr>
              <p:cNvPr id="15" name="Imagem 1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5104"/>
              <a:stretch/>
            </p:blipFill>
            <p:spPr>
              <a:xfrm>
                <a:off x="9867822" y="2058167"/>
                <a:ext cx="2154254" cy="1795905"/>
              </a:xfrm>
              <a:prstGeom prst="rect">
                <a:avLst/>
              </a:prstGeom>
            </p:spPr>
          </p:pic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000" y="3854071"/>
                <a:ext cx="2308670" cy="1671477"/>
              </a:xfrm>
              <a:prstGeom prst="rect">
                <a:avLst/>
              </a:prstGeom>
            </p:spPr>
          </p:pic>
          <p:pic>
            <p:nvPicPr>
              <p:cNvPr id="17" name="Imagem 1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r="5552"/>
              <a:stretch/>
            </p:blipFill>
            <p:spPr>
              <a:xfrm>
                <a:off x="9857096" y="3828921"/>
                <a:ext cx="2213563" cy="16966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="" xmlns:p14="http://schemas.microsoft.com/office/powerpoint/2010/main" val="32019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646219" cy="1260764"/>
          </a:xfrm>
          <a:prstGeom prst="rect">
            <a:avLst/>
          </a:prstGeom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2037" y="290515"/>
            <a:ext cx="2867892" cy="91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 flipV="1">
            <a:off x="2784764" y="4393842"/>
            <a:ext cx="5569527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-2" y="1233065"/>
          <a:ext cx="9144003" cy="5624938"/>
        </p:xfrm>
        <a:graphic>
          <a:graphicData uri="http://schemas.openxmlformats.org/drawingml/2006/table">
            <a:tbl>
              <a:tblPr/>
              <a:tblGrid>
                <a:gridCol w="2048511"/>
                <a:gridCol w="1108785"/>
                <a:gridCol w="1449900"/>
                <a:gridCol w="852493"/>
                <a:gridCol w="784511"/>
                <a:gridCol w="2899803"/>
              </a:tblGrid>
              <a:tr h="32912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NOME</a:t>
                      </a:r>
                      <a:endParaRPr lang="pt-BR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PROFISSÃO</a:t>
                      </a:r>
                      <a:endParaRPr lang="pt-BR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E-MAIL</a:t>
                      </a:r>
                      <a:endParaRPr lang="pt-BR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TELEFONE</a:t>
                      </a:r>
                      <a:endParaRPr lang="pt-BR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ENTIDADE</a:t>
                      </a:r>
                      <a:endParaRPr lang="pt-BR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ENDEREÇO</a:t>
                      </a:r>
                      <a:endParaRPr lang="pt-BR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Anderson Ogliari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Téc. em Agropecuária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embaraoc@emater.tche.br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(54) 3523-1218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Av. Ângelo Caleffi, 175 - 99740-000 - Barão de Cotegipe,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Carlos Laércio Dalla Corte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emcatuip@emater.tche.br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3336-1104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Av. Coronel Bicaco, 646 - 98770-000 - Catuípe,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Cezar Yolare Zamarchi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emtenpor@emater.tche.br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3551-1537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Aracati, 19 - 98500-000 - Tenente Portela,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Charles Antonio Urnau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Téc. em Agropecuária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emsmarti@emater.tche.br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3533-1305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Fausto Amadeu Nichele, 258 - 98690-000 - São Martinho,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Clecir Miguel Nonnenmacher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Téc. em Agropecuária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emitasul@emater.tche.br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(54) 3528-1144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Av. Antonio Ângelo Tozzo, 413 - 99760-000 - Itatiba do Sul,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Delmir Nadal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Téc. em Agropecuária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emsvalen@emater.tche.br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(54) 3373-1231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Presidente Getúlio Vargas, 139 - 99640-000 - São Valentim,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Derli José Dalastra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Téc. em Agropecuária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emjacuti@emater.tche.br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(54) 3368-1122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Ângelo Fabiane, 106 – 99730000 – Jacutinga,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Edson Cadore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ecadore@hotmail.com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(51) 9718-3170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SENGE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da Republica, 193 – 90050-321 - Porto Alegre,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Egon Luiz Eidt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egoneidt@hotmail.com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9603-7375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Ambrósio Lucchese, 947 - São José – 98700-000 – Ijuí,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Jorge Luís Busch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jorgeluisbusch@gmail.com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(54) 9914-5776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Morom - </a:t>
                      </a:r>
                      <a:r>
                        <a:rPr lang="pt-BR" sz="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99051-400 - </a:t>
                      </a: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Passo Fundo,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Larissa Lima dos Reis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Engenheira Agrônoma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emcalta@emater.tche.br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3322-8477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Pinheiro Machado, 278 - 98005-000 - Cruz Alta,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Lucian Pilau Cella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lucianpilaucella@gmail.com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9984-8016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CREA-RS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Av. Independência, 779-801 - 90035-076 - Porto Alegre,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Márcia Eliana de Souza Correa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Bióloga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hmarciaeliana@gmail.com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(51) 9282-1021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CRBio - 03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Arábia, 93348-370 - Novo Hamburgo,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Miguel Corrêa de Barros de Mello Mattos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Administrador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fazendadoype@gmail.com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9650-2609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CRA/RS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Santo Inácio, 510 Ap. 501 - 90570-150 - Porto Alegre,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Miria Rosa Dirigon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Engenheira Agrônoma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emibirub@emater.tche.br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(54) 3324-1538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Getúlio Vargas, 894 - 98200-000 – Ibirubá,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Samuel Luis Sperandio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ssperandio@emater.tche.br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(54) 9132-5411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Praça João Paulo II, 33 - 99835-000 – Áurea,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Sara Ceron Hentges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Engenheira Ambiental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shceron9@gmail.com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8142-3435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São Luis – 90620170 - Porto Alegre,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Tharles Saccardo Rocha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tharles.agro@hotmail.com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(54) 9932-2350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CREA-RS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Av. Brasil, 729 - 99170-000 – Sertão,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463" algn="l"/>
              </a:tabLst>
            </a:pPr>
            <a:r>
              <a:rPr kumimoji="0" lang="pt-BR" sz="12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LISTA DE PARTICIPANTES CURSO ATUALIZAÇÃO AGRONÔMICA EM AGRICULTURA CONSERVACIONISTA – 21 a 23/09/2016</a:t>
            </a: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463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3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 flipV="1">
            <a:off x="2784764" y="4393842"/>
            <a:ext cx="5569527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706571"/>
          <a:ext cx="9144000" cy="5985172"/>
        </p:xfrm>
        <a:graphic>
          <a:graphicData uri="http://schemas.openxmlformats.org/drawingml/2006/table">
            <a:tbl>
              <a:tblPr/>
              <a:tblGrid>
                <a:gridCol w="2048512"/>
                <a:gridCol w="1108783"/>
                <a:gridCol w="1449900"/>
                <a:gridCol w="852493"/>
                <a:gridCol w="784511"/>
                <a:gridCol w="2899801"/>
              </a:tblGrid>
              <a:tr h="140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NOME</a:t>
                      </a:r>
                      <a:endParaRPr lang="pt-BR" sz="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PROFISSÃO</a:t>
                      </a:r>
                      <a:endParaRPr lang="pt-BR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E-MAIL</a:t>
                      </a:r>
                      <a:endParaRPr lang="pt-BR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TELEFONE</a:t>
                      </a:r>
                      <a:endParaRPr lang="pt-BR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ENTIDADE</a:t>
                      </a:r>
                      <a:endParaRPr lang="pt-BR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ENDEREÇO</a:t>
                      </a:r>
                      <a:endParaRPr lang="pt-BR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4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Adroaldo Uliana Pesamosca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Técnico Agrícola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adroaldo@getagri.com.br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3271-9349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CREA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Coronel Severo Barros, 247 - 98130-000 - Júlio de Castilhos,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23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Airton Polon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Técnico Agrícola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airton@agromac.com.br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(54) 3314-1240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AGROMAC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Mascarenhas 722 – 99025040 - Passo Fundo,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4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Alex Valdir Schiavo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schiavo.eta@gmail.com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9618-1517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APAJU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Coronel Bicaco, 355 – 98770-000 – Catuípe,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4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Andreia Maccari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Engenheira Agrônoma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embcsul@emater.tche.br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(54) 3613-2186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Av. Ernesto Gaboardi, 984 - 99650-000 - Benjamin Constant do Sul,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4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Carlos André Groht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Técnico Agrícola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emnvergueiro@emater.tche.br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(54) 3616-1101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Av. 25 de Julho, s/n - 99175-000 - Nicolau Vergueiro,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4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Cezar da Rosa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cerosa@emater.tche.br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(54) 3321-5599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Av. Sete de Setembro, 1107 - 99709-298 – Erechim,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23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Cláudio Carvalho dos Santos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Técnico Agrícola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emtiohugo@emater.tche.br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(54) 3338-9312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Florianópolis, 95 - 99345-000 - Tio Hugo,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4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Claudio Roberto Kochhann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emerechi@emater.tche.br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(54) 3522-1352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Gonçalves Dias, 13 - 99700-312 – Erechim,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4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Cristiano Dreher Ximendes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Técnico Agrícola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cristiano@getagri.com.br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3271-9349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CREA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Coronel Severo Barros, 247 - 98130-000 - Júlio de Castilhos,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4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Danilo Luiz Benedetti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topenge@terra.com.br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(54) 9981-7128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CREA-RS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Av. Fernando Ferrari, 295 - sala 101 – 99400-000 – Espumoso,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23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Diego Biulchi Pereira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Técnico Agrícola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diego@agromac.com.br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(54) 3314-1240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AGROMAC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Mascarenhas 722 – 99025040 - Passo Fundo,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4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Diego Nunes Pereira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Bancário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diego_npereira@sicredi.com.br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(51) 9865-6540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SICREDI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Deoclécio Pereira, 639 – 96508-250 - Cachoeira do Sul,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4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Douglas Weber Gasparetto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douglas@cotrijuc.com.br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99943-6381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CREA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Coronel Severo Barros, 247 - 98130-000 - Júlio de Castilhos,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23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Evandro Noiran Ramos Martins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Administrador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evandro@agromac.com.br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(54) 3314-1240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AGROMAC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Mascarenhas 722 – 99025040 - Passo Fundo,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4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Felipe Michelon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Acad. de Agronomia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michelon@getagri.com.br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3271-9349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CREA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Coronel Severo Barros, 247 - 98130-000 - Júlio de Castilhos,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23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Jair Francisco Zorzanello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Téc. em Agropecuária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embrazul@emater.tche.br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(54) 3613-1165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das Flores, 115 - 99795-000 - Barra do Rio Azul,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4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João Antônio Leal da Silva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emvverde@emater.tche.br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(51) 3655-9088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Assis Brasil, 449 - 95833-000 - Vale Verde,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4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Laerth Gresele Suszek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emmmoro@emater.tche.br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(54) 3524-1255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Av. 22 de Maio, 270 - 99790-000 - Mariano Moro,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4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Leonardo Brondani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emfaxsot@emater.tche.br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3263-1253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Sete de Setembro, 7890 - 97220-000 - Faxinal do Soturno,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4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Luis Fernando Cunha de Oliveira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fcunhaoliver@hotmail.com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(67) 9602-3445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AEAMS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Custodio Batista Rodovalho, 336 - 79550-000 - Costa Rica, MS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4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Maciel Ernesto Budde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mcbudde@gmail.com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(51) 8138-2900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ASEAT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Av. 28 de maio, 667 - 95915-000 - Santa Clara do Sul,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23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Nilmar Stefanello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Técnico Agrícola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emivora@emater.tche.br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3267-1044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Garibaldi, 1098 - 98160-000 - Ivorá,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23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Samir Bernardo Bieger Pereira</a:t>
                      </a:r>
                      <a:endParaRPr lang="pt-BR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Técnico Agrícola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emccipo@emater.tche.br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3611-2077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Av. Tancredo Neves, 1206 - 97753-000 - Capão do Cipó,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NOME</a:t>
                      </a:r>
                      <a:endParaRPr lang="pt-BR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PROFISSÃO</a:t>
                      </a:r>
                      <a:endParaRPr lang="pt-BR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E-MAIL</a:t>
                      </a:r>
                      <a:endParaRPr lang="pt-BR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TELEFONE</a:t>
                      </a:r>
                      <a:endParaRPr lang="pt-BR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ENTIDADE</a:t>
                      </a:r>
                      <a:endParaRPr lang="pt-BR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ENDEREÇO</a:t>
                      </a:r>
                      <a:endParaRPr lang="pt-BR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4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Vagner João Moro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emcandel@emater.tche.br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(51) 3743-1113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Lopes Trovão, 500 – 96930-000 – Candelária,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23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Victor Alvino Cassol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Técnico Agrícola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emcacequi@emater.tche.br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3254-1396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Duque de Caxias, 1275 - 97450-000 - Cacequi,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4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Vinicius Bastos Lago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Tecnl. em Prod de Grãos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lago@getagri.com.br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3271-9349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CREA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Coronel Severo Barros, 247 - 98130-000 - Júlio de Castilhos,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4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Wagner Soares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empassos@emater.tche.br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(51) 3730-1343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Rua Francisco </a:t>
                      </a:r>
                      <a:r>
                        <a:rPr lang="pt-BR" sz="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Pappen</a:t>
                      </a:r>
                      <a:r>
                        <a:rPr lang="pt-BR" sz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271 - 96685-000 - Passo do Sobrado,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312585"/>
            <a:ext cx="9144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463" algn="l"/>
              </a:tabLst>
            </a:pPr>
            <a:r>
              <a:rPr kumimoji="0" lang="pt-BR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LISTA DE PARTICIPANTES CURSO ATUALIZAÇÃO AGRONÔMICA EM AGRICULTURA CONSERVACIONISTA – 30/11 a 02/12/2016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463" algn="l"/>
              </a:tabLst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3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646219" cy="1260764"/>
          </a:xfrm>
          <a:prstGeom prst="rect">
            <a:avLst/>
          </a:prstGeom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2037" y="290515"/>
            <a:ext cx="2867892" cy="91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 flipV="1">
            <a:off x="2784764" y="4393842"/>
            <a:ext cx="5569527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399309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 smtClean="0">
                <a:latin typeface="Arial" pitchFamily="34" charset="0"/>
                <a:cs typeface="Arial" pitchFamily="34" charset="0"/>
                <a:hlinkClick r:id="rId4"/>
              </a:rPr>
              <a:t>Atualização Agronômica em Agricultura Conservacionista</a:t>
            </a:r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A Associação dos Engenheiros Agrônomos de Porto Alegre – </a:t>
            </a: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AEAPA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 e a Sociedade de Agronomia do Rio Grande do Sul – </a:t>
            </a: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SARGS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, em parceria com a Empresa Brasileira de Pesquisa Agropecuária – </a:t>
            </a: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EMBRAPA TRIGO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, estão realizando nos dias </a:t>
            </a: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27 e 28 de julho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 de 2017, das 8 às 18h, o curso de </a:t>
            </a: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Atualização Agronômica em Agricultura Conservacionista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, nas dependências da </a:t>
            </a: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Embrapa Trigo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, em Passo Fundo, RS. O curso terá carga horária de 16 horas, com o objetivo de formar instrutores que farão a disseminação da agricultura conservacionista no Estado do Rio Grande do Sul, atualizando os conceitos do Sistema Plantio Direto e aprimorando a ingerência agronômica no manejo da fertilidade do solo com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consequente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incremento da rentabilidade agrícola, das cadeias produtivas que integram o agronegócio, do crescimento econômico do Estado e da qualidade de vida no meio rural e urbano. </a:t>
            </a: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Público alvo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: profissionais de Instituição de Pesquisa e de Escolas de Agronomia.</a:t>
            </a: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 PROGRAMAÇÃO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 I – CAPITAL HUMANO X TECNOLOGIA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– Valor de existência</a:t>
            </a: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– Disponibilidade de tecnologia e adoção de tecnologia</a:t>
            </a: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II – CONCEITOS E FUNDAMENTOS INERENTES AO MANEJO CONSERVACIONISTA DO SOLO</a:t>
            </a:r>
          </a:p>
          <a:p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– Por que conceituar fundamentos em manejo conservacionista do solo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– Ecossistema e </a:t>
            </a:r>
            <a:r>
              <a:rPr lang="pt-BR" sz="1000" b="1" dirty="0" err="1" smtClean="0">
                <a:latin typeface="Arial" pitchFamily="34" charset="0"/>
                <a:cs typeface="Arial" pitchFamily="34" charset="0"/>
              </a:rPr>
              <a:t>agroecossistema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– Atividade biológica – Ciclo do carbono – Matéria orgânica – Estrutura do solo – Relação partícula/poro – Fertilidade do Solo – Balanço hídrico</a:t>
            </a:r>
          </a:p>
          <a:p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– Sistema agrícola produtivo e modelo de produção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– Fatores clima, planta e solo – Implicações na fertilidade do solo</a:t>
            </a:r>
          </a:p>
          <a:p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t-BR" sz="1000" b="1" dirty="0" err="1" smtClean="0">
                <a:latin typeface="Arial" pitchFamily="34" charset="0"/>
                <a:cs typeface="Arial" pitchFamily="34" charset="0"/>
              </a:rPr>
              <a:t>Conservacionismo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– Preservação – Manutenção – Recuperação </a:t>
            </a: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– Solo 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– Enfoque elementar – Enfoque funcional em sistemas agrícolas produtivos</a:t>
            </a:r>
          </a:p>
          <a:p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– Conservação do solo</a:t>
            </a:r>
          </a:p>
          <a:p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– Agricultura conservacionista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– Conceitos e preceitos – Aptidão agrícola das terras – Capacidade de uso do solo – Preparo do solo – Preservação dos restos de cultura – Diversificação de culturas – Agricultura de precisão – Práticas mecânicas de contenção da enxurrada</a:t>
            </a:r>
          </a:p>
          <a:p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– Plantio Direto e Sistema Plantio Direto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– Plantio Direto – Sistema Plantio Direto</a:t>
            </a:r>
          </a:p>
          <a:p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9553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646219" cy="1260764"/>
          </a:xfrm>
          <a:prstGeom prst="rect">
            <a:avLst/>
          </a:prstGeom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2037" y="290515"/>
            <a:ext cx="2867892" cy="91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193965" y="1468582"/>
            <a:ext cx="876992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– Evolução do processo de adoção e condução do plantio direto e do sistema plantio direto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– Plantio direto e sistema plantio direto – Período de 1969 a meados da década de 1980 – Período de meados da década de 1980 ao início dos anos 2000 – Período do início dos anos 2000 a 2014 – Período a partir dos anos 2014</a:t>
            </a:r>
          </a:p>
          <a:p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– Manejo conservacionista de solo em regiões de clima temperado, subtropical e tropical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– Atividade biológica – Agregação e desagregação do solo – Ciclo de nutrientes</a:t>
            </a:r>
          </a:p>
          <a:p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– Fertilidade do solo no âmbito do sistema plantio direto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– Abordagem e interpretação da fertilidade do solo – Indicadores biológicos, físicos e químicos da fertilidade do solo – Manutenção e recuperação (gestão) da fertilidade do solo – Ações vegetativas na gestão da fertilidade do solo – Ações mecânicas na gestão da fertilidade do solo – Ações químicas na gestão da fertilidade do solo</a:t>
            </a:r>
          </a:p>
          <a:p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– Estratégias para implantação/recuperação do solo no sistema plantio direto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– Sistematização da lavoura – Correção química do solo – calagem e adubação – Diversificação de culturas</a:t>
            </a:r>
          </a:p>
          <a:p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– Degradação do solo no âmbito do plantio direto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– Ocorrência – Gênese – Caracterização – Danos e riscos – Descompactação – Homogeneização físico-química do perfil do solo  – Prevenção</a:t>
            </a:r>
          </a:p>
          <a:p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III – MÁQUINAS E IMPLEMENTOS AGRÍCOLAS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– Semeadora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– Elementos rompedores de solo – Distribuição de sementes – Posicionamento de sementes no solo – Cobertura de sementes no solo</a:t>
            </a:r>
          </a:p>
          <a:p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t-BR" sz="1000" b="1" dirty="0" err="1" smtClean="0">
                <a:latin typeface="Arial" pitchFamily="34" charset="0"/>
                <a:cs typeface="Arial" pitchFamily="34" charset="0"/>
              </a:rPr>
              <a:t>Escarificador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– Profundidade de ação – Espaçamento entre as hastes – Largura da ponteira das hastes</a:t>
            </a:r>
          </a:p>
          <a:p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IV – TERRACEAMENTO AGRÍCOLA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– Dimensionamento de terraço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– Terraço for Windows</a:t>
            </a:r>
          </a:p>
          <a:p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– Demarcação de terraço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– Determinação da declividade do terreno – Marcação do terraço</a:t>
            </a:r>
          </a:p>
          <a:p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– Construção de terraço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– Arado de discos versus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terraceador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motoniveladora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1000" dirty="0"/>
          </a:p>
        </p:txBody>
      </p:sp>
    </p:spTree>
    <p:extLst>
      <p:ext uri="{BB962C8B-B14F-4D97-AF65-F5344CB8AC3E}">
        <p14:creationId xmlns="" xmlns:p14="http://schemas.microsoft.com/office/powerpoint/2010/main" val="29553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646219" cy="1260764"/>
          </a:xfrm>
          <a:prstGeom prst="rect">
            <a:avLst/>
          </a:prstGeom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2037" y="290515"/>
            <a:ext cx="2867892" cy="91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 flipV="1">
            <a:off x="2784764" y="4393842"/>
            <a:ext cx="5569527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49" name="Picture 1" descr="C:\Users\Ivo Lessa\Desktop\SARGS\Atualização Agronômica em Agricultura Conservacionista em SARGS_files\Imagem-topo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0982" y="1350818"/>
            <a:ext cx="6096000" cy="1433946"/>
          </a:xfrm>
          <a:prstGeom prst="rect">
            <a:avLst/>
          </a:prstGeom>
          <a:noFill/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" y="3034147"/>
          <a:ext cx="9143998" cy="3823851"/>
        </p:xfrm>
        <a:graphic>
          <a:graphicData uri="http://schemas.openxmlformats.org/drawingml/2006/table">
            <a:tbl>
              <a:tblPr/>
              <a:tblGrid>
                <a:gridCol w="1730008"/>
                <a:gridCol w="1483031"/>
                <a:gridCol w="1647489"/>
                <a:gridCol w="905973"/>
                <a:gridCol w="3377497"/>
              </a:tblGrid>
              <a:tr h="15295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NOME</a:t>
                      </a:r>
                      <a:endParaRPr lang="pt-B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EC/INSTITUIÇÃO</a:t>
                      </a:r>
                      <a:endParaRPr lang="pt-BR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E-MAIL</a:t>
                      </a:r>
                      <a:endParaRPr lang="pt-B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TELEFONE</a:t>
                      </a:r>
                      <a:endParaRPr lang="pt-BR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ENDEREÇO</a:t>
                      </a:r>
                      <a:endParaRPr lang="pt-BR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0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Claudia Alessandra Peixoto de Barros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UFRGS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claudia.barros@ufrgs.br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(55)-99663-1885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Av. Bento Gonçalves, 7712 - 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91540-000</a:t>
                      </a:r>
                      <a:r>
                        <a:rPr lang="pt-BR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- Porto Alegre, RS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0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Dinis Deuschle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UFSM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deutschdinis@gmail.com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99683-4668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RST 287, 8011 ap. 201 -  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97105-030 -</a:t>
                      </a:r>
                      <a:r>
                        <a:rPr lang="pt-BR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Santa Maria, RS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0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Eduardo Peixouto Nunes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UFPR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eduardopeixoutonunes@gmail.com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(41) 99946-4733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Rua Martins Fontes, 52 – 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81330-350</a:t>
                      </a:r>
                      <a:r>
                        <a:rPr lang="pt-BR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- Curitiba, PR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0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Elizeu Jonas Didoné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UFSM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didoneagroufsm@gmail.com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99971-8525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RST 287, 7725 ap. 402 - 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97105-030 -</a:t>
                      </a:r>
                      <a:r>
                        <a:rPr lang="pt-BR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Santa Maria - RS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Getúlio Coutinho Figueiredo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UFRGS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getulio.figueiredo@ufrgs.br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(51) 3308-6839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Av. Bento Gonçalves, 7712 - 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91540-000 -</a:t>
                      </a: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Porto Alegre, RS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0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Leonir Terezinha Uhde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UNIJUI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uhde@unijui.edu.br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55) 99976-2879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Rua Armando Gói, 159 - 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98700-000 –</a:t>
                      </a:r>
                      <a:r>
                        <a:rPr lang="pt-BR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Ijuí, RS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0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Luciane Sippert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UERGS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lucianesippert@uergs.edu.br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99981-2817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Rua Cipriano Barata, 47 - 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98600-000 -</a:t>
                      </a:r>
                      <a:r>
                        <a:rPr lang="pt-BR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Três Passos, RS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0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Mastrangello Enivar Lanzanova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UERGS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mastralanzanova@yahoo.com.br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99981-2817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Rua Cipriano Barata, 47 - 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98600-000 -</a:t>
                      </a:r>
                      <a:r>
                        <a:rPr lang="pt-BR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Três Passos, RS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0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Pedro Alberto Selbach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UFRGS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pedro.selbach@ufrgs.br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(51) 99666-0512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Rua Eça de Queiroz, 830 – Ap. 401 - 90670-020 - Porto Alegre, RS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0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Tatiana Finato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EMATER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tatifinato@yahoo.com.br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(51) 98409-8495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Rua Uruguaiana 151, 301 - 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91712-330 -</a:t>
                      </a:r>
                      <a:r>
                        <a:rPr lang="pt-BR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Porto Alegre, RS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0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Thomé Lovato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UFSM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thome.lovato@ufsm.br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99610-4114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Av. Rodolfo Behr, 1239 - 97105-440 - Santa Maria, RS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08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Valmir José de Quadros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UNIJUI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valmir.quadros@unijui.edu.br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(55) 3332-0420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Bairro Universitário, 3000 – 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98700-000 -</a:t>
                      </a:r>
                      <a:r>
                        <a:rPr lang="pt-BR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pt-BR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Ijuí</a:t>
                      </a:r>
                      <a:r>
                        <a:rPr lang="pt-BR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RS</a:t>
                      </a: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LISTA DE PARTICIPANTES</a:t>
            </a: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3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0"/>
            <a:ext cx="2202873" cy="886690"/>
          </a:xfrm>
          <a:prstGeom prst="rect">
            <a:avLst/>
          </a:prstGeom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6728" y="0"/>
            <a:ext cx="2701636" cy="81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 flipV="1">
            <a:off x="2784764" y="4393842"/>
            <a:ext cx="5569527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40327" y="1357745"/>
            <a:ext cx="81880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u="sng" dirty="0" smtClean="0">
                <a:latin typeface="Arial" pitchFamily="34" charset="0"/>
                <a:cs typeface="Arial" pitchFamily="34" charset="0"/>
              </a:rPr>
              <a:t>Planos para 2018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- Fórum Estadual solo e água </a:t>
            </a:r>
            <a:r>
              <a:rPr lang="pt-BR" sz="1400" b="1" dirty="0" err="1" smtClean="0">
                <a:latin typeface="Arial" pitchFamily="34" charset="0"/>
                <a:cs typeface="Arial" pitchFamily="34" charset="0"/>
              </a:rPr>
              <a:t>Expodireto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err="1" smtClean="0">
                <a:latin typeface="Arial" pitchFamily="34" charset="0"/>
                <a:cs typeface="Arial" pitchFamily="34" charset="0"/>
              </a:rPr>
              <a:t>Cotrijal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 - Março de 2018</a:t>
            </a: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- Continuidade do Concurso Estadual Agricultor e técnicos conservacionista e produtores de água</a:t>
            </a: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- Conferência Estadual de conservação do solo e água - dezembro 2018</a:t>
            </a: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- Realização de 12 seminários regionais  com dias de campo sobre agricultura conservacionista</a:t>
            </a:r>
            <a:r>
              <a:rPr lang="pt-BR" sz="14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400" b="1" u="sng" dirty="0" smtClean="0">
                <a:latin typeface="Arial" pitchFamily="34" charset="0"/>
                <a:cs typeface="Arial" pitchFamily="34" charset="0"/>
              </a:rPr>
            </a:b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b="1" u="sng" dirty="0" smtClean="0">
                <a:latin typeface="Arial" pitchFamily="34" charset="0"/>
                <a:cs typeface="Arial" pitchFamily="34" charset="0"/>
              </a:rPr>
              <a:t>Capacitação de Técnicos em Agricultura Conservacionista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b="1" u="sng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 cursos na Estação experimental da Secretaria da Agricultura - Julio de Castilho</a:t>
            </a: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2 curso no Instituto Federal de São Vicente do Sul</a:t>
            </a: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2 Cursos SETREM de Três de Maio</a:t>
            </a: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4 Cursos EMBRAPA  Passo Fundo</a:t>
            </a: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Total de Técnicos a serem capacitados : 160 a 200 técnicos</a:t>
            </a:r>
            <a:br>
              <a:rPr lang="pt-BR" sz="1400" b="1" dirty="0" smtClean="0">
                <a:latin typeface="Arial" pitchFamily="34" charset="0"/>
                <a:cs typeface="Arial" pitchFamily="34" charset="0"/>
              </a:rPr>
            </a:b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Unidades demonstrativas:</a:t>
            </a: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Três por região - total de 36</a:t>
            </a:r>
            <a:br>
              <a:rPr lang="pt-BR" sz="1400" b="1" dirty="0" smtClean="0">
                <a:latin typeface="Arial" pitchFamily="34" charset="0"/>
                <a:cs typeface="Arial" pitchFamily="34" charset="0"/>
              </a:rPr>
            </a:b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·         Seria possível você nominar os participantes do grupo gestor?</a:t>
            </a:r>
          </a:p>
          <a:p>
            <a:r>
              <a:rPr lang="pt-BR" sz="1400" b="1" dirty="0" err="1" smtClean="0">
                <a:latin typeface="Arial" pitchFamily="34" charset="0"/>
                <a:cs typeface="Arial" pitchFamily="34" charset="0"/>
              </a:rPr>
              <a:t>Emater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; Embrapa, FAMURS, SICREDI, BRDE, BADESUL, CORSAN, </a:t>
            </a:r>
            <a:r>
              <a:rPr lang="pt-BR" sz="1400" b="1" dirty="0" err="1" smtClean="0">
                <a:latin typeface="Arial" pitchFamily="34" charset="0"/>
                <a:cs typeface="Arial" pitchFamily="34" charset="0"/>
              </a:rPr>
              <a:t>CCGL-Tec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, UNICRUZ, UFRGS, UPF, Banco do Brasil, SEAPI, SDR, SEMA, SEDUC, SARGS.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3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8582"/>
            <a:ext cx="2881745" cy="15794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03572" y="1884834"/>
            <a:ext cx="773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VAMOS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AOS NOVOS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DESAFIOS!!!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81796" y="3432142"/>
            <a:ext cx="592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OBRIGADO!</a:t>
            </a:r>
            <a:endParaRPr lang="pt-B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8072" y="5610658"/>
            <a:ext cx="3435927" cy="124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018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911927" cy="775854"/>
          </a:xfrm>
          <a:prstGeom prst="rect">
            <a:avLst/>
          </a:prstGeom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8726" y="0"/>
            <a:ext cx="2355273" cy="78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 flipV="1">
            <a:off x="2784764" y="4393842"/>
            <a:ext cx="5569527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03564"/>
            <a:ext cx="9144000" cy="60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553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Estas são questões ambientais que frequentemente fazem parte do dia a dia do produtor rural. </a:t>
            </a:r>
            <a:endParaRPr lang="pt-BR" sz="24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1800" dirty="0" smtClean="0"/>
              <a:t>Desta forma surge a parceria entre FEDERACITE e MAIA Assessoria Ambiental para auxiliar aos </a:t>
            </a:r>
            <a:r>
              <a:rPr lang="pt-BR" sz="1800" smtClean="0"/>
              <a:t>citeanos </a:t>
            </a:r>
            <a:r>
              <a:rPr lang="pt-BR" sz="1800" dirty="0" smtClean="0"/>
              <a:t>nas mais diversas dúvidas para segurança nas adequações ambientais. </a:t>
            </a:r>
            <a:endParaRPr lang="pt-BR" sz="1800" dirty="0"/>
          </a:p>
        </p:txBody>
      </p:sp>
      <p:graphicFrame>
        <p:nvGraphicFramePr>
          <p:cNvPr id="7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5659810"/>
              </p:ext>
            </p:extLst>
          </p:nvPr>
        </p:nvGraphicFramePr>
        <p:xfrm>
          <a:off x="122830" y="1"/>
          <a:ext cx="9021170" cy="498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8726" y="0"/>
            <a:ext cx="2355273" cy="78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911927" cy="77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4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50473" cy="983672"/>
          </a:xfrm>
          <a:prstGeom prst="rect">
            <a:avLst/>
          </a:prstGeom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8836" y="0"/>
            <a:ext cx="2175164" cy="88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" name="CaixaDeTexto 65"/>
          <p:cNvSpPr txBox="1"/>
          <p:nvPr/>
        </p:nvSpPr>
        <p:spPr>
          <a:xfrm>
            <a:off x="762000" y="2064328"/>
            <a:ext cx="78278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Participação da SARGS e EMBRAPA</a:t>
            </a:r>
          </a:p>
          <a:p>
            <a:pPr algn="ctr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Capacitação Técnica em Agricultura Conservacionista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3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244436" cy="928254"/>
          </a:xfrm>
          <a:prstGeom prst="rect">
            <a:avLst/>
          </a:prstGeom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744" y="0"/>
            <a:ext cx="2452255" cy="91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 flipV="1">
            <a:off x="2784764" y="4393842"/>
            <a:ext cx="5569527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6255" y="1166843"/>
            <a:ext cx="86729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TERMO DE COOPERAÇÃO </a:t>
            </a:r>
          </a:p>
          <a:p>
            <a:pPr algn="ctr"/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TERMO DE COOPERAÇÃO ENTRE A SECRETARIA ESTADUAL DE AGRICULTURA, PECUÁRIA E IRRIGAÇÃO (SEAPI), A SECRETARIA ESTADUAL DO DESENVOLVIMENTO RURAL, PESCA E COOPERATIVISMO (SDR), SOCIEDADE DE AGRONOMIA DO RIO GRANDE DO SUL (SARGS), O BANCO DO BRASIL, O BANCO DO ESTADO DO RIO GRANDE DO SUL (BANRISUL), O SICREDI, O BADESUL E O BRDE, com a finalidade de implantação da Política Estadual do Solo e da Água, criado pelo Decreto Estadual nº 52.751 de 04 de dezembro de 2015.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3235" y="4588778"/>
            <a:ext cx="8659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II – À Sociedade de Agronomia do Rio Grande do Sul (SARGS) cabe: </a:t>
            </a: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a) Auxiliar a Secretaria da Agricultura, Pecuária e Irrigação na elaboração e formatação dos programas de treinamento e capacitação no âmbito estadual, regional ou municipal; </a:t>
            </a: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b) Promover a participação das Associações de Engenheiros Agrônomos e técnicos credenciados nas instituições financeiras nas capacitações, congressos, conferências e eventos correlatos; </a:t>
            </a: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c) Auxiliar na captação de recursos para custeio das capacitações.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20005" y="3923206"/>
            <a:ext cx="4159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CLÁUSULA SEGUNDA – DAS OBRIGAÇÕES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9553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646219" cy="1260764"/>
          </a:xfrm>
          <a:prstGeom prst="rect">
            <a:avLst/>
          </a:prstGeom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2037" y="290515"/>
            <a:ext cx="2867892" cy="91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496289" y="2105890"/>
            <a:ext cx="6206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Ações realizadas em 2017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04800" y="3681680"/>
            <a:ext cx="8562109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Segue abaixo os links dos cursos e as fotos. Em anexo as listas dos participantes.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http://www.sargs.com.br/turma-1/</a:t>
            </a:r>
            <a:endParaRPr kumimoji="0" 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http://www.sargs.com.br/turma-2/</a:t>
            </a:r>
            <a:endParaRPr kumimoji="0" 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6"/>
              </a:rPr>
              <a:t>http://www.sargs.com.br/turma-3/</a:t>
            </a:r>
            <a:endParaRPr kumimoji="0" 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7"/>
              </a:rPr>
              <a:t>http://www.sargs.com.br/eventos/atualizacao-agronomica-em-agricultura-conservacionista-2/</a:t>
            </a:r>
            <a:endParaRPr kumimoji="0" 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3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646219" cy="1260764"/>
          </a:xfrm>
          <a:prstGeom prst="rect">
            <a:avLst/>
          </a:prstGeom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2037" y="290515"/>
            <a:ext cx="2867892" cy="91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 flipV="1">
            <a:off x="2784764" y="4393842"/>
            <a:ext cx="5569527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C:\Users\Ivo Lessa\Desktop\SARGS\Turma 1 – Atualização agronômica em agricultura conservacionista em SARGS_files\Imagem-topo-Turm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1382" y="1364673"/>
            <a:ext cx="6954981" cy="1828800"/>
          </a:xfrm>
          <a:prstGeom prst="rect">
            <a:avLst/>
          </a:prstGeom>
          <a:noFill/>
        </p:spPr>
      </p:pic>
      <p:pic>
        <p:nvPicPr>
          <p:cNvPr id="47107" name="Picture 3" descr="C:\Users\Ivo Lessa\Desktop\SARGS\Turma 1 – Atualização agronômica em agricultura conservacionista em SARGS_files\CIMG1411.JPG-nggid03105-ngg0dyn-100x100x100-00f0w010c011r110f110r010t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00400"/>
            <a:ext cx="2355273" cy="2050473"/>
          </a:xfrm>
          <a:prstGeom prst="rect">
            <a:avLst/>
          </a:prstGeom>
          <a:noFill/>
        </p:spPr>
      </p:pic>
      <p:pic>
        <p:nvPicPr>
          <p:cNvPr id="47108" name="Picture 4" descr="C:\Users\Ivo Lessa\Desktop\SARGS\Turma 1 – Atualização agronômica em agricultura conservacionista em SARGS_files\CIMG1416.JPG-nggid03108-ngg0dyn-100x100x100-00f0w010c011r110f110r010t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2477" y="4518314"/>
            <a:ext cx="2000250" cy="2062596"/>
          </a:xfrm>
          <a:prstGeom prst="rect">
            <a:avLst/>
          </a:prstGeom>
          <a:noFill/>
        </p:spPr>
      </p:pic>
      <p:pic>
        <p:nvPicPr>
          <p:cNvPr id="47109" name="Picture 5" descr="C:\Users\Ivo Lessa\Desktop\SARGS\Turma 1 – Atualização agronômica em agricultura conservacionista em SARGS_files\CIMG1421.JPG-nggid03110-ngg0dyn-100x100x100-00f0w010c011r110f110r010t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0436" y="3241962"/>
            <a:ext cx="1889413" cy="1911927"/>
          </a:xfrm>
          <a:prstGeom prst="rect">
            <a:avLst/>
          </a:prstGeom>
          <a:noFill/>
        </p:spPr>
      </p:pic>
      <p:pic>
        <p:nvPicPr>
          <p:cNvPr id="47110" name="Picture 6" descr="C:\Users\Ivo Lessa\Desktop\SARGS\Turma 1 – Atualização agronômica em agricultura conservacionista em SARGS_files\CIMG1426.JPG-nggid03113-ngg0dyn-100x100x100-00f0w010c011r110f110r010t0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44441" y="5391150"/>
            <a:ext cx="1737014" cy="1466850"/>
          </a:xfrm>
          <a:prstGeom prst="rect">
            <a:avLst/>
          </a:prstGeom>
          <a:noFill/>
        </p:spPr>
      </p:pic>
      <p:pic>
        <p:nvPicPr>
          <p:cNvPr id="47111" name="Picture 7" descr="C:\Users\Ivo Lessa\Desktop\SARGS\Turma 1 – Atualização agronômica em agricultura conservacionista em SARGS_files\CIMG1436.JPG-nggid03121-ngg0dyn-100x100x100-00f0w010c011r110f110r010t0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28112" y="3338945"/>
            <a:ext cx="1806287" cy="1813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553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646219" cy="1260764"/>
          </a:xfrm>
          <a:prstGeom prst="rect">
            <a:avLst/>
          </a:prstGeom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2037" y="290515"/>
            <a:ext cx="2867892" cy="91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479806"/>
            <a:ext cx="9144000" cy="6247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Turma 1 – Atualização agronômica em agricultura conservacionista</a:t>
            </a: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EVENTO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A Sociedade de Agronomia do Rio Grande do Sul – </a:t>
            </a: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SARGS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, em parceria com a Empresa Brasileira de Pesquisa Agropecuária – </a:t>
            </a: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EMBRAPA TRIGO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, está realizando nos dias </a:t>
            </a: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3 a 5 de agosto de 2016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, das 8 às 18h, o curso de Atualização Agronômica em Agricultura Conservacionista, nas dependências da </a:t>
            </a: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Embrapa Trigo, em Passo Fundo, RS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. O curso terá carga horária de 24 horas. Com o objetivo de contribuir para a implementação da agricultura conservacionista no estado do Rio Grande do Sul, aprimorando a ingerência agronômica no manejo da fertilidade do solo com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consequente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incremento da rentabilidade agrícola, das cadeias produtivas que integram o agronegócio, do crescimento econômico do Estado e da qualidade de vida no meio rural e urbano. Público alvo: Engenheiros Agrônomos, Engenheiros Agrícolas, Engenheiros Florestais e estudantes de graduação nas áreas de ciências agrárias.</a:t>
            </a: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PROGRAMAÇÃO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u="sng" dirty="0" err="1" smtClean="0">
                <a:latin typeface="Arial" pitchFamily="34" charset="0"/>
                <a:cs typeface="Arial" pitchFamily="34" charset="0"/>
              </a:rPr>
              <a:t>Quarta-feira</a:t>
            </a:r>
            <a:r>
              <a:rPr lang="pt-BR" sz="1000" b="1" u="sng" dirty="0" smtClean="0">
                <a:latin typeface="Arial" pitchFamily="34" charset="0"/>
                <a:cs typeface="Arial" pitchFamily="34" charset="0"/>
              </a:rPr>
              <a:t>, 3 de Agosto de 2016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8h       Abertura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pt-BR" sz="1000" dirty="0" smtClean="0">
                <a:latin typeface="Arial" pitchFamily="34" charset="0"/>
                <a:cs typeface="Arial" pitchFamily="34" charset="0"/>
              </a:rPr>
            </a:br>
            <a:r>
              <a:rPr lang="pt-BR" sz="1000" dirty="0" smtClean="0">
                <a:latin typeface="Arial" pitchFamily="34" charset="0"/>
                <a:cs typeface="Arial" pitchFamily="34" charset="0"/>
              </a:rPr>
              <a:t>Coordenação do Programa Estadual de Conservação do Solo e da Água – Diretoria SARGS e Chefia Embrapa Trigo</a:t>
            </a: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8h30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  </a:t>
            </a: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Objetivos e estrutura do evento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 – Jorge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Lemainski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e José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Denardin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– Embrapa Trigo</a:t>
            </a: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8h45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  </a:t>
            </a: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Capital humano x Tecnologia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 – Jorge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Lemainski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– Embrapa Trigo</a:t>
            </a: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9h15  Agricultura conservacionista – conceitos e preceitos – parte I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 – José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Denardin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– Embrapa Trigo</a:t>
            </a: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10h     Intervalo – Café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10h15 Agricultura conservacionista – conceitos e preceitos – parte II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 – José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Denardin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– Embrapa Trigo</a:t>
            </a: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12h     Intervalo – Almoço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13h30 Visita à propriedade rural com adoção de práticas conservacionistas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000" dirty="0" smtClean="0">
                <a:latin typeface="Arial" pitchFamily="34" charset="0"/>
                <a:cs typeface="Arial" pitchFamily="34" charset="0"/>
              </a:rPr>
            </a:br>
            <a:r>
              <a:rPr lang="pt-BR" sz="1000" dirty="0" smtClean="0">
                <a:latin typeface="Arial" pitchFamily="34" charset="0"/>
                <a:cs typeface="Arial" pitchFamily="34" charset="0"/>
              </a:rPr>
              <a:t>Fernanda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Viacelli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Falcão – Sementes Falcão e José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Denardin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e Jorge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Lemainski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– Embrapa Trigo</a:t>
            </a:r>
          </a:p>
          <a:p>
            <a:r>
              <a:rPr lang="pt-BR" sz="1000" b="1" u="sng" dirty="0" err="1" smtClean="0">
                <a:latin typeface="Arial" pitchFamily="34" charset="0"/>
                <a:cs typeface="Arial" pitchFamily="34" charset="0"/>
              </a:rPr>
              <a:t>Quinta-feira</a:t>
            </a:r>
            <a:r>
              <a:rPr lang="pt-BR" sz="1000" b="1" u="sng" dirty="0" smtClean="0">
                <a:latin typeface="Arial" pitchFamily="34" charset="0"/>
                <a:cs typeface="Arial" pitchFamily="34" charset="0"/>
              </a:rPr>
              <a:t>, 4 de Agosto de 2016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8h       Agricultura conservacionista – conceitos e preceitos – parte III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 – José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Denardin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– Embrapa Trigo</a:t>
            </a: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9h       Operacionalização do software Terraço for Windows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 – Jorge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Lemainski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– Embrapa Trigo</a:t>
            </a: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10h     Intervalo – Café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10h15 Fertilidade do solo no âmbito da agricultura conservacionista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 – Pedro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Escosteguy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– UPF e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Sirio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Wietholter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– Embrapa Trigo</a:t>
            </a: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12h      Intervalo – Almoço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13h30 Práticas de campo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000" dirty="0" smtClean="0">
                <a:latin typeface="Arial" pitchFamily="34" charset="0"/>
                <a:cs typeface="Arial" pitchFamily="34" charset="0"/>
              </a:rPr>
            </a:br>
            <a:r>
              <a:rPr lang="pt-BR" sz="1000" dirty="0" smtClean="0">
                <a:latin typeface="Arial" pitchFamily="34" charset="0"/>
                <a:cs typeface="Arial" pitchFamily="34" charset="0"/>
              </a:rPr>
              <a:t>– Agricultura conservacionista e disponibilidade de água – Jorge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Lemainski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– Embrapa Trigo</a:t>
            </a:r>
            <a:br>
              <a:rPr lang="pt-BR" sz="1000" dirty="0" smtClean="0">
                <a:latin typeface="Arial" pitchFamily="34" charset="0"/>
                <a:cs typeface="Arial" pitchFamily="34" charset="0"/>
              </a:rPr>
            </a:br>
            <a:r>
              <a:rPr lang="pt-BR" sz="1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Plantabilidade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em sistema plantio direto – Antônio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Faganello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– Embrapa Trigo</a:t>
            </a:r>
            <a:br>
              <a:rPr lang="pt-BR" sz="1000" dirty="0" smtClean="0">
                <a:latin typeface="Arial" pitchFamily="34" charset="0"/>
                <a:cs typeface="Arial" pitchFamily="34" charset="0"/>
              </a:rPr>
            </a:br>
            <a:r>
              <a:rPr lang="pt-BR" sz="1000" dirty="0" smtClean="0">
                <a:latin typeface="Arial" pitchFamily="34" charset="0"/>
                <a:cs typeface="Arial" pitchFamily="34" charset="0"/>
              </a:rPr>
              <a:t>– Práticas de natureza mecânica e vegetativa para mitigar a compactação do solo – José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Denardin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– Embrapa Trigo</a:t>
            </a:r>
          </a:p>
          <a:p>
            <a:r>
              <a:rPr lang="pt-BR" sz="1000" b="1" u="sng" dirty="0" err="1" smtClean="0">
                <a:latin typeface="Arial" pitchFamily="34" charset="0"/>
                <a:cs typeface="Arial" pitchFamily="34" charset="0"/>
              </a:rPr>
              <a:t>Sexta-feira</a:t>
            </a:r>
            <a:r>
              <a:rPr lang="pt-BR" sz="1000" b="1" u="sng" dirty="0" smtClean="0">
                <a:latin typeface="Arial" pitchFamily="34" charset="0"/>
                <a:cs typeface="Arial" pitchFamily="34" charset="0"/>
              </a:rPr>
              <a:t>, 5 de Agosto de 2016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8h       Práticas de campo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000" dirty="0" smtClean="0">
                <a:latin typeface="Arial" pitchFamily="34" charset="0"/>
                <a:cs typeface="Arial" pitchFamily="34" charset="0"/>
              </a:rPr>
            </a:br>
            <a:r>
              <a:rPr lang="pt-BR" sz="1000" dirty="0" smtClean="0">
                <a:latin typeface="Arial" pitchFamily="34" charset="0"/>
                <a:cs typeface="Arial" pitchFamily="34" charset="0"/>
              </a:rPr>
              <a:t>– Locação e construção de terraço – Jorge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Lemainski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e José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Denardin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– Embrapa Trigo</a:t>
            </a:r>
            <a:br>
              <a:rPr lang="pt-BR" sz="1000" dirty="0" smtClean="0">
                <a:latin typeface="Arial" pitchFamily="34" charset="0"/>
                <a:cs typeface="Arial" pitchFamily="34" charset="0"/>
              </a:rPr>
            </a:br>
            <a:r>
              <a:rPr lang="pt-BR" sz="1000" dirty="0" smtClean="0">
                <a:latin typeface="Arial" pitchFamily="34" charset="0"/>
                <a:cs typeface="Arial" pitchFamily="34" charset="0"/>
              </a:rPr>
              <a:t>– Amostragem de solo para análise da fertilidade do solo – Jorge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Lemainski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e José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Denardin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– Embrapa Trigo</a:t>
            </a: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12h      Intervalo – Almoço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13h30 Debate técnico: dúvidas e esclarecimentos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 – Jorge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Lemainski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e José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Denardin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– Embrapa Trigo</a:t>
            </a: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15h       Encaminhamentos e avaliação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 – Jorge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Lemainski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– Embrapa Trigo</a:t>
            </a:r>
          </a:p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15h30  Encerramento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000" dirty="0" smtClean="0">
                <a:latin typeface="Arial" pitchFamily="34" charset="0"/>
                <a:cs typeface="Arial" pitchFamily="34" charset="0"/>
              </a:rPr>
            </a:br>
            <a:r>
              <a:rPr lang="pt-BR" sz="1000" dirty="0" smtClean="0">
                <a:latin typeface="Arial" pitchFamily="34" charset="0"/>
                <a:cs typeface="Arial" pitchFamily="34" charset="0"/>
              </a:rPr>
              <a:t>Coordenação do Programa Estadual de Conservação do Solo e da Água – Diretoria SARGS e Chefia Embrapa Trigo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3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 flipV="1">
            <a:off x="2784764" y="4393842"/>
            <a:ext cx="5569527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93963" y="512618"/>
          <a:ext cx="8714509" cy="6165272"/>
        </p:xfrm>
        <a:graphic>
          <a:graphicData uri="http://schemas.openxmlformats.org/drawingml/2006/table">
            <a:tbl>
              <a:tblPr/>
              <a:tblGrid>
                <a:gridCol w="1952293"/>
                <a:gridCol w="1056705"/>
                <a:gridCol w="1381798"/>
                <a:gridCol w="812452"/>
                <a:gridCol w="747663"/>
                <a:gridCol w="2763598"/>
              </a:tblGrid>
              <a:tr h="22846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b="1" dirty="0">
                          <a:latin typeface="Times New Roman"/>
                          <a:ea typeface="Times New Roman"/>
                        </a:rPr>
                        <a:t>NOME</a:t>
                      </a:r>
                      <a:endParaRPr lang="pt-BR" sz="800" dirty="0">
                        <a:latin typeface="Times New Roman"/>
                        <a:ea typeface="Times New Roman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b="1">
                          <a:latin typeface="Times New Roman"/>
                          <a:ea typeface="Times New Roman"/>
                        </a:rPr>
                        <a:t>PROFISSÃO</a:t>
                      </a:r>
                      <a:endParaRPr lang="pt-BR" sz="800">
                        <a:latin typeface="Times New Roman"/>
                        <a:ea typeface="Times New Roman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b="1">
                          <a:latin typeface="Times New Roman"/>
                          <a:ea typeface="Times New Roman"/>
                        </a:rPr>
                        <a:t>E-MAIL</a:t>
                      </a:r>
                      <a:endParaRPr lang="pt-BR" sz="800">
                        <a:latin typeface="Times New Roman"/>
                        <a:ea typeface="Times New Roman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b="1">
                          <a:latin typeface="Times New Roman"/>
                          <a:ea typeface="Times New Roman"/>
                        </a:rPr>
                        <a:t>TELEFONE</a:t>
                      </a:r>
                      <a:endParaRPr lang="pt-BR" sz="800">
                        <a:latin typeface="Times New Roman"/>
                        <a:ea typeface="Times New Roman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b="1">
                          <a:latin typeface="Times New Roman"/>
                          <a:ea typeface="Times New Roman"/>
                        </a:rPr>
                        <a:t>ENTIDADE</a:t>
                      </a:r>
                      <a:endParaRPr lang="pt-BR" sz="800">
                        <a:latin typeface="Times New Roman"/>
                        <a:ea typeface="Times New Roman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b="1">
                          <a:latin typeface="Times New Roman"/>
                          <a:ea typeface="Times New Roman"/>
                        </a:rPr>
                        <a:t>ENDEREÇO</a:t>
                      </a:r>
                      <a:endParaRPr lang="pt-BR" sz="800">
                        <a:latin typeface="Times New Roman"/>
                        <a:ea typeface="Times New Roman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6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Ângela Maria Ferreira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Engenheira Agrônoma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angela.ferreira@ccgl.com.br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(55) 8143-1924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UNICRUZ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RS 342, Km 149 - CP 10 – 98005-970 - Cruz Alta,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Cleverson Marcelo Panzera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cleverson.panzera@pmi.com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(51) 9762-4228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CREA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Linha Ponte Andres - Zona Rural - CP 121 – 96880-000 - Vera Cruz,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6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Dagoberto Palmeira Soares Antunes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Técnico Agrícola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emvsol@emater.tche.br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(51) 3750-1194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Rua Augusto Emmal, 40 - 96878-000 - Vale do Sol,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6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Daniela Florinda Soares Henrique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Engenheira Agrônoma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danielashenrique@gmail.com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(51) 9830-9888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CREA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Rua José do Patrocínio, 1100/305 - 90050-004 - Porto Alegre,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6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Dionas de Freitas Bock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dionas.bock@gmail.com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(55) 9990-8824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CREA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Rua Andrade Neves - 960200-800 - Pelotas,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6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Douglas Samuel Trabbach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Téc. em Agropecuária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emcamara@emater.tche.br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(51) 3655-1398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Rua Januário Batista, 653 - 95820-000 - General Câmara,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6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Elói Vogt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Técnico Agrícola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emmqueimado@emater.tche.br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(55) 3613-8067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Rua Albino Welter, 1130 - 97935-000 - Mato Queimado,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6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Gabriel Tochetto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gabrieltochetto@agro.adm.br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(54) 9952-7390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CREA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Av. Castelo Branco, 888 – 95380-000 – Esmeralda,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Henrique Gustavo Kothe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henrique.kothe@pmi.com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(51) 9611-1992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CREA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Rua Mal Deodoro, 480 - Ap 802 - 96810-062 - Santa Cruz do Sul,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6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Homero Guerra Neto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hgn_lc@yahoo.com.br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(54) 3314-7396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CREA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Rua Benjamin Constant, Ap. 301 - 99010-130 - Passo Fundo,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6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Humberto Dauber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humberto@dauber.com.br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(51) 8039-7783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AEAPA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Rua Santo Antonio, 1423 – 93010-280 – São Leopoldo,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6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João Nadir Becker Lessa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joaob.lessa@hotmail.com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(53) 9102-4488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AESLS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Rua Mal. Floriano, 988 - 96170-000 - São Lourenço do Sul,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6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Joelma Divina Murliki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Engenheira Agrônoma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murliki@gmail.com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(51) 9285-0982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UFRGS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Rua Nove de Junho – 91520-610 - Porto Alegre,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José Emílio Kruel Filho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kruelfilho@terra.com.br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(55) 8140-0001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AEANORGS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Av. Borges de Medeiros, 550 - Ap. 701 – 98900-000 - Santa Rosa,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6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José Inácio Zanon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zanon@avanzabr.com.br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(51) 9995-3444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AEAVARP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Rua Vitória, 95 – 96825-280 - Santa Cruz do Sul,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6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Juliano Gonçalves Garcez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garcezjuliano@hotmail.com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(54) 8137-2601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EMBRAPA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Rua Uruguai, 1405 - 99010-110 - Passo Fundo,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6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Luiz Volney Mattos Viau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viaulv@unijui.edu.br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(55) 9963-3320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APAJU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Rua 15 de novembro, 275 - Sala 203 - 98700-000 - </a:t>
                      </a:r>
                      <a:r>
                        <a:rPr lang="pt-BR" sz="800" dirty="0" err="1">
                          <a:latin typeface="Times New Roman"/>
                          <a:ea typeface="Times New Roman"/>
                        </a:rPr>
                        <a:t>Ijuí</a:t>
                      </a: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Marcelo Raul Schmidt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marceloraulschmidt@hotmail.com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(51) 8359-1499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UFRGS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Rua Madressilva, 50 - 91450-345 - Porto Alegre,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6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Matias Mauri Streck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Téc. em Agropecuária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emrpardo@emater.tche.br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(51) 3731-1497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Rua Andrade Neves, 161 - 96640-000 - Rio Pardo,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6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Oli Fernando Soares da Costa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agrocolmeia@terra.com.br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(55) 9955-0964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APAJU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Rua Simão </a:t>
                      </a:r>
                      <a:r>
                        <a:rPr lang="pt-BR" sz="800" dirty="0" err="1">
                          <a:latin typeface="Times New Roman"/>
                          <a:ea typeface="Times New Roman"/>
                        </a:rPr>
                        <a:t>Hickenbick</a:t>
                      </a: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, 909 - 98700-000 - </a:t>
                      </a:r>
                      <a:r>
                        <a:rPr lang="pt-BR" sz="800" dirty="0" err="1">
                          <a:latin typeface="Times New Roman"/>
                          <a:ea typeface="Times New Roman"/>
                        </a:rPr>
                        <a:t>Ijuí</a:t>
                      </a: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Renato Barreto Hoffmann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renatoslpa@hotmail.com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(54) 9997-0878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CREA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Avenida Buarque de Macedo, 1950 – 95310-000 - André da Rocha,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1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Roberto Coletti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coletti.agronomo@gmail.com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(54) 9709-2506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SARGS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Rua Guilherme de Vasconcelos, 643 </a:t>
                      </a:r>
                      <a:r>
                        <a:rPr lang="pt-BR" sz="800" dirty="0" err="1">
                          <a:latin typeface="Times New Roman"/>
                          <a:ea typeface="Times New Roman"/>
                        </a:rPr>
                        <a:t>Sl</a:t>
                      </a: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 03 – 99300-000 – Soledade,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6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Roger Terra Moraes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emsoleda@emater.tche.br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(54) 3381-1377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Rua Pinheiro Machado, 578 - 99300-000 - Soledade,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6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Sadi Neri Schmidt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Técnico Agrícola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emhorizo@emater.tche.br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(55) 3537-4272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Rua Tiradentes, 466 - 98920-000 – </a:t>
                      </a:r>
                      <a:r>
                        <a:rPr lang="pt-BR" sz="800" dirty="0" err="1">
                          <a:latin typeface="Times New Roman"/>
                          <a:ea typeface="Times New Roman"/>
                        </a:rPr>
                        <a:t>Horizontina</a:t>
                      </a: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6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44145" algn="l"/>
                        </a:tabLs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Vicente João Fin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Engenheiro Agrônomo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emvaires@emater.tche.br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(51) 3741-1676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>
                          <a:latin typeface="Times New Roman"/>
                          <a:ea typeface="Times New Roman"/>
                        </a:rPr>
                        <a:t>EMATER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800" dirty="0">
                          <a:latin typeface="Times New Roman"/>
                          <a:ea typeface="Times New Roman"/>
                        </a:rPr>
                        <a:t>Rua Barão do Triunfo, 1265 - 95800-000 - Venâncio Aires, RS</a:t>
                      </a: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0"/>
            <a:ext cx="9144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463" algn="l"/>
              </a:tabLst>
            </a:pPr>
            <a:r>
              <a:rPr kumimoji="0" lang="pt-BR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LISTA DE PARTICIPANTES CURSO ATUALIZAÇÃO AGRONÔMICA EM AGRICULTURA CONSERVACIONISTA – 3 a 5/08/2016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463" algn="l"/>
              </a:tabLst>
            </a:pPr>
            <a:r>
              <a:rPr kumimoji="0" lang="pt-BR" sz="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3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4339</TotalTime>
  <Words>2614</Words>
  <Application>Microsoft Office PowerPoint</Application>
  <PresentationFormat>Apresentação na tela (4:3)</PresentationFormat>
  <Paragraphs>644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Tema do Office</vt:lpstr>
      <vt:lpstr>Retrospectiva</vt:lpstr>
      <vt:lpstr>Slide 1</vt:lpstr>
      <vt:lpstr>Slide 2</vt:lpstr>
      <vt:lpstr>Estas são questões ambientais que frequentemente fazem parte do dia a dia do produtor rural.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Edemar Valdir Streck</dc:creator>
  <cp:lastModifiedBy>Ivo Lessa</cp:lastModifiedBy>
  <cp:revision>286</cp:revision>
  <dcterms:created xsi:type="dcterms:W3CDTF">2016-08-24T13:39:22Z</dcterms:created>
  <dcterms:modified xsi:type="dcterms:W3CDTF">2017-12-07T09:37:19Z</dcterms:modified>
</cp:coreProperties>
</file>